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6"/>
    <p:restoredTop sz="94430" autoAdjust="0"/>
  </p:normalViewPr>
  <p:slideViewPr>
    <p:cSldViewPr>
      <p:cViewPr varScale="1">
        <p:scale>
          <a:sx n="86" d="100"/>
          <a:sy n="86" d="100"/>
        </p:scale>
        <p:origin x="3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8368C-2C21-4EFC-92D3-EC48CEED012E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78624-F311-4FBE-AA9B-DD558D171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8624-F311-4FBE-AA9B-DD558D171C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3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8624-F311-4FBE-AA9B-DD558D171C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18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8624-F311-4FBE-AA9B-DD558D171C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35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8624-F311-4FBE-AA9B-DD558D171C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4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B165-64F1-4243-8147-58384DDA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05B4C-D1E8-9E43-B776-A8394CD9D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57569-2917-4347-A6D5-6B826C30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6CD18-B497-EC4B-B364-CA8BF370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EE838-50D7-C245-B02C-AFC38469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C430A-1F2E-A243-A0B3-78B5B19B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6A577-CCF1-A343-9622-E1B60548A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0E328-7966-FC4E-923D-48A10FE1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24F3C-2D88-3444-B051-70485649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C42A3-6879-5B4C-91B6-013E5AA1F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3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B46F8-0CE8-D445-8F77-62780A9B1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9559B2-9FF4-FA4F-B638-DF7B2E0B3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21452-6825-7A4B-9F74-89BE0DD9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CA72F-AE04-514B-BC88-AF72BD43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A2B5-3BCC-9045-BFFF-48CD8A79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2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FF3A-5FE8-8E4C-BA6A-E9A1C4F80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1F585-816E-4141-BAC6-76D14433C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51952-136F-7A40-AF4D-E8631433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2D05F-1432-7444-A85C-444834E3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8FD11-03AE-2842-A397-267EAD4B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8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61B18-7C93-0146-B2CF-274B8C3F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C9985-3841-CD43-BD4F-EED2EA286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26352-C7C0-7C4D-B575-959935E0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3ADB0-EFFC-B445-A6DE-E5024AE9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0A038-A267-8F46-98D2-AF4EC106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6C9A-A428-D648-86C1-E726BF7E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F2E7B-CE08-4E41-92D7-974816A6D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012C3-BCF6-DE4F-B69F-BA7DB15C1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72A57-06E0-764C-B7AA-B186F59BC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6F186-60E0-4440-85D6-E5A73082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933E6-8CCF-BF43-8C18-9944665E2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8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F816-5E72-9944-9E29-6A82C89C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C0B05-0DFA-934B-9337-B6B985932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396C4-DE5E-0644-BE4D-4DFE1B8CF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6651CF-129C-EA46-B6FF-872D9AFAE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4FE91-B0EE-074B-B686-B1FFB6A32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35B9E-D541-D14B-8312-F1CC8BD7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D93FE3-0248-4446-B501-C0CEA2BD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893B8-1BA5-B540-9A2A-7D687EF8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E3C8B-0735-3849-BF49-105D0A89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2D77A-9130-AD4B-9929-A662C17B3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44D51-EAAB-3348-922D-F93262AA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1F2E57-0F26-D940-83B0-980737F7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4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6D9D9-647E-5B4D-84D2-62040340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4BEEE-FB3A-EE43-A196-68111FBA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4123C-E230-A64E-BD2B-C9F4C2C0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3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AAFB-CED3-0046-931C-527B5B49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E8FF2-770A-9048-AA49-7095F28B7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443C8-2F64-6243-8179-E2D76F34E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F945D-D31D-C04E-BCB4-44CD2ADE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80AE2-1226-5D47-806B-B341C6E0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789FC-30F8-3642-B077-D71A5A6C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8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91A9F-9724-F34C-9046-F5F7B9DFE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B4DED-51CC-B143-81A1-9DF2355D5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F21C0-30D7-6B45-8F10-6A46275D2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F2DF9-AE04-F241-A9F5-1422124E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2EA8A-2E46-1E46-9CB2-2FC7C6AC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911EB-1DCE-9C4B-86E9-EF23E2646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1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039CB-A155-7C47-841C-9EDA2CE3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4DC30-F8DC-9842-A931-21E8B3D2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756B3-F120-C14E-B0D6-91D2C74A7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BDD4A-2EEB-4740-8A6D-A6347A1C5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246FE-AB2A-8947-A7F0-176B8444D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2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Sample School District No. 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FYxx</a:t>
            </a:r>
            <a:r>
              <a:rPr lang="en-US" sz="2800" dirty="0"/>
              <a:t>/xx Year End Financial Report</a:t>
            </a:r>
          </a:p>
        </p:txBody>
      </p:sp>
      <p:sp>
        <p:nvSpPr>
          <p:cNvPr id="5" name="TextBox 4" hidden="1"/>
          <p:cNvSpPr txBox="1"/>
          <p:nvPr/>
        </p:nvSpPr>
        <p:spPr>
          <a:xfrm>
            <a:off x="685800" y="5334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district logo</a:t>
            </a:r>
          </a:p>
        </p:txBody>
      </p:sp>
    </p:spTree>
    <p:extLst>
      <p:ext uri="{BB962C8B-B14F-4D97-AF65-F5344CB8AC3E}">
        <p14:creationId xmlns:p14="http://schemas.microsoft.com/office/powerpoint/2010/main" val="144996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PROJECTS FUND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2243328"/>
          </a:xfrm>
        </p:spPr>
        <p:txBody>
          <a:bodyPr>
            <a:normAutofit/>
          </a:bodyPr>
          <a:lstStyle/>
          <a:p>
            <a:r>
              <a:rPr lang="en-US" dirty="0"/>
              <a:t>REVENUE</a:t>
            </a:r>
          </a:p>
          <a:p>
            <a:pPr lvl="1"/>
            <a:r>
              <a:rPr lang="en-US" dirty="0"/>
              <a:t>Key item</a:t>
            </a:r>
          </a:p>
          <a:p>
            <a:pPr lvl="1"/>
            <a:r>
              <a:rPr lang="en-US" dirty="0"/>
              <a:t>Key item</a:t>
            </a:r>
          </a:p>
          <a:p>
            <a:pPr lvl="1"/>
            <a:r>
              <a:rPr lang="en-US" dirty="0"/>
              <a:t>Key item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2243328"/>
          </a:xfrm>
        </p:spPr>
        <p:txBody>
          <a:bodyPr>
            <a:normAutofit/>
          </a:bodyPr>
          <a:lstStyle/>
          <a:p>
            <a:r>
              <a:rPr lang="en-US" dirty="0"/>
              <a:t>EXPENDITURES</a:t>
            </a:r>
          </a:p>
          <a:p>
            <a:pPr lvl="1"/>
            <a:r>
              <a:rPr lang="en-US" dirty="0"/>
              <a:t>Key project</a:t>
            </a:r>
          </a:p>
          <a:p>
            <a:pPr lvl="1"/>
            <a:r>
              <a:rPr lang="en-US" dirty="0"/>
              <a:t>Key project</a:t>
            </a:r>
          </a:p>
          <a:p>
            <a:pPr lvl="1"/>
            <a:r>
              <a:rPr lang="en-US" dirty="0"/>
              <a:t>Key project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graphicFrame>
        <p:nvGraphicFramePr>
          <p:cNvPr id="5" name="Content Placeholder 11" descr="chart of fund balance with revenues and expenditur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166617"/>
              </p:ext>
            </p:extLst>
          </p:nvPr>
        </p:nvGraphicFramePr>
        <p:xfrm>
          <a:off x="628650" y="3505200"/>
          <a:ext cx="6858000" cy="201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Beginning Fund Balance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Revenues and Other</a:t>
                      </a:r>
                      <a:r>
                        <a:rPr lang="en-US" baseline="0" dirty="0"/>
                        <a:t> Financing Sources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Expenditures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Ending Fund Balance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07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 service fund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4038600" cy="1447800"/>
          </a:xfrm>
        </p:spPr>
        <p:txBody>
          <a:bodyPr/>
          <a:lstStyle/>
          <a:p>
            <a:r>
              <a:rPr lang="en-US" sz="2800" dirty="0"/>
              <a:t>REVENUE</a:t>
            </a:r>
          </a:p>
          <a:p>
            <a:pPr lvl="1"/>
            <a:r>
              <a:rPr lang="en-US" sz="2400" dirty="0"/>
              <a:t>Local Property Tax</a:t>
            </a:r>
          </a:p>
          <a:p>
            <a:pPr lvl="1"/>
            <a:r>
              <a:rPr lang="en-US" sz="2400" dirty="0"/>
              <a:t>Timber Excise Tax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614333" y="1752600"/>
            <a:ext cx="4038600" cy="1447800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EXPENDITURES</a:t>
            </a:r>
          </a:p>
          <a:p>
            <a:pPr lvl="1"/>
            <a:r>
              <a:rPr lang="en-US" sz="2400" dirty="0"/>
              <a:t>Principal/Interest – Voted/Non-Voted Debt</a:t>
            </a:r>
          </a:p>
        </p:txBody>
      </p:sp>
      <p:graphicFrame>
        <p:nvGraphicFramePr>
          <p:cNvPr id="8" name="Content Placeholder 11" descr="chart showing debt service fun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051748"/>
              </p:ext>
            </p:extLst>
          </p:nvPr>
        </p:nvGraphicFramePr>
        <p:xfrm>
          <a:off x="1185333" y="3429000"/>
          <a:ext cx="6858000" cy="201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Beginning Fund Balance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Revenues and Other</a:t>
                      </a:r>
                      <a:r>
                        <a:rPr lang="en-US" baseline="0" dirty="0"/>
                        <a:t> Financing Sources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Expenditures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Ending Fund Balance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185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vehicle fund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4038600" cy="1447800"/>
          </a:xfrm>
        </p:spPr>
        <p:txBody>
          <a:bodyPr/>
          <a:lstStyle/>
          <a:p>
            <a:r>
              <a:rPr lang="en-US" sz="2800" dirty="0"/>
              <a:t>REVENUE</a:t>
            </a:r>
          </a:p>
          <a:p>
            <a:pPr lvl="1"/>
            <a:r>
              <a:rPr lang="en-US" sz="2400" dirty="0"/>
              <a:t>State Depreciation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614333" y="1752600"/>
            <a:ext cx="4038600" cy="1447800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EXPENDITURES</a:t>
            </a:r>
          </a:p>
          <a:p>
            <a:pPr lvl="1"/>
            <a:r>
              <a:rPr lang="en-US" sz="2400" dirty="0"/>
              <a:t>Buses</a:t>
            </a:r>
          </a:p>
        </p:txBody>
      </p:sp>
      <p:graphicFrame>
        <p:nvGraphicFramePr>
          <p:cNvPr id="8" name="Content Placeholder 11" descr="chart of transportation vehicle fun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951945"/>
              </p:ext>
            </p:extLst>
          </p:nvPr>
        </p:nvGraphicFramePr>
        <p:xfrm>
          <a:off x="1185333" y="2971800"/>
          <a:ext cx="6858000" cy="2514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Beginning Fund Balance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Revenues and Other</a:t>
                      </a:r>
                      <a:r>
                        <a:rPr lang="en-US" baseline="0" dirty="0"/>
                        <a:t> Financing Sources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Expenditures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$xxx,xxx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Transfers 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 $xxx,xxx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Ending Fund Balance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455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Associated student body fund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2243328"/>
          </a:xfrm>
        </p:spPr>
        <p:txBody>
          <a:bodyPr>
            <a:normAutofit/>
          </a:bodyPr>
          <a:lstStyle/>
          <a:p>
            <a:r>
              <a:rPr lang="en-US" dirty="0"/>
              <a:t>REVENUE</a:t>
            </a:r>
          </a:p>
          <a:p>
            <a:pPr lvl="1"/>
            <a:r>
              <a:rPr lang="en-US" dirty="0"/>
              <a:t>Clubs	</a:t>
            </a:r>
          </a:p>
          <a:p>
            <a:pPr lvl="1"/>
            <a:r>
              <a:rPr lang="en-US" dirty="0"/>
              <a:t>Athletics</a:t>
            </a:r>
          </a:p>
          <a:p>
            <a:pPr lvl="1"/>
            <a:r>
              <a:rPr lang="en-US" dirty="0"/>
              <a:t>Fundraisers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2243328"/>
          </a:xfrm>
        </p:spPr>
        <p:txBody>
          <a:bodyPr>
            <a:normAutofit/>
          </a:bodyPr>
          <a:lstStyle/>
          <a:p>
            <a:r>
              <a:rPr lang="en-US" dirty="0"/>
              <a:t>EXPENDITURES</a:t>
            </a:r>
          </a:p>
          <a:p>
            <a:pPr lvl="1"/>
            <a:r>
              <a:rPr lang="en-US" dirty="0"/>
              <a:t>Cultural</a:t>
            </a:r>
          </a:p>
          <a:p>
            <a:pPr lvl="1"/>
            <a:r>
              <a:rPr lang="en-US" dirty="0"/>
              <a:t>Athletic</a:t>
            </a:r>
          </a:p>
          <a:p>
            <a:pPr lvl="1"/>
            <a:r>
              <a:rPr lang="en-US" dirty="0"/>
              <a:t>Recreational</a:t>
            </a:r>
          </a:p>
          <a:p>
            <a:pPr lvl="1"/>
            <a:r>
              <a:rPr lang="en-US" dirty="0"/>
              <a:t>Social</a:t>
            </a:r>
          </a:p>
        </p:txBody>
      </p:sp>
      <p:graphicFrame>
        <p:nvGraphicFramePr>
          <p:cNvPr id="5" name="Content Placeholder 11" descr="chart of ASB fun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937366"/>
              </p:ext>
            </p:extLst>
          </p:nvPr>
        </p:nvGraphicFramePr>
        <p:xfrm>
          <a:off x="914400" y="3810000"/>
          <a:ext cx="6858000" cy="201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Beginning Fund Balance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Revenues and Other</a:t>
                      </a:r>
                      <a:r>
                        <a:rPr lang="en-US" baseline="0" dirty="0"/>
                        <a:t> Financing Sources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Expenditures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$xxx,xxx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Ending Fund Balance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177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9841" y="427037"/>
            <a:ext cx="7886700" cy="1325563"/>
          </a:xfrm>
        </p:spPr>
        <p:txBody>
          <a:bodyPr/>
          <a:lstStyle/>
          <a:p>
            <a:r>
              <a:rPr lang="en-US" dirty="0"/>
              <a:t>ASB ending fund balance by school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2012-2013</a:t>
            </a:r>
          </a:p>
        </p:txBody>
      </p:sp>
      <p:graphicFrame>
        <p:nvGraphicFramePr>
          <p:cNvPr id="7" name="Content Placeholder 6" descr="chart of year 1 ending fund balance by school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90584764"/>
              </p:ext>
            </p:extLst>
          </p:nvPr>
        </p:nvGraphicFramePr>
        <p:xfrm>
          <a:off x="381000" y="2505075"/>
          <a:ext cx="3887788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19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Name</a:t>
                      </a:r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Name</a:t>
                      </a:r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$x,xxx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$xx,xxx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 marL="87991" marR="87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 marL="87991" marR="8799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2013-2014</a:t>
            </a:r>
          </a:p>
        </p:txBody>
      </p:sp>
      <p:graphicFrame>
        <p:nvGraphicFramePr>
          <p:cNvPr id="8" name="Content Placeholder 6" descr="chart of year 2 ASB ending fund balance by school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3378326"/>
              </p:ext>
            </p:extLst>
          </p:nvPr>
        </p:nvGraphicFramePr>
        <p:xfrm>
          <a:off x="4629150" y="2505075"/>
          <a:ext cx="4040188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905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2135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960438"/>
          </a:xfrm>
        </p:spPr>
        <p:txBody>
          <a:bodyPr/>
          <a:lstStyle/>
          <a:p>
            <a:r>
              <a:rPr lang="en-US" dirty="0"/>
              <a:t>Enrollment – 10 Year History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057400" y="5715000"/>
            <a:ext cx="6172200" cy="381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1800" dirty="0"/>
              <a:t>20xx-xx Budgeted Enrollment = 3400</a:t>
            </a:r>
          </a:p>
          <a:p>
            <a:endParaRPr lang="en-US" sz="1800" dirty="0"/>
          </a:p>
        </p:txBody>
      </p:sp>
      <p:graphicFrame>
        <p:nvGraphicFramePr>
          <p:cNvPr id="3" name="Object 2" descr="chart and graph of 10 year history enrollmen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55022"/>
              </p:ext>
            </p:extLst>
          </p:nvPr>
        </p:nvGraphicFramePr>
        <p:xfrm>
          <a:off x="514350" y="1462088"/>
          <a:ext cx="7661275" cy="404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4" imgW="8483600" imgH="4483100" progId="Excel.Sheet.12">
                  <p:embed/>
                </p:oleObj>
              </mc:Choice>
              <mc:Fallback>
                <p:oleObj name="Worksheet" r:id="rId4" imgW="8483600" imgH="4483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4350" y="1462088"/>
                        <a:ext cx="7661275" cy="4049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86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Staffing – 10 year history</a:t>
            </a:r>
          </a:p>
        </p:txBody>
      </p:sp>
      <p:graphicFrame>
        <p:nvGraphicFramePr>
          <p:cNvPr id="10" name="Content Placeholder 9" descr="chart and graph of 10-year staffing history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10878"/>
              </p:ext>
            </p:extLst>
          </p:nvPr>
        </p:nvGraphicFramePr>
        <p:xfrm>
          <a:off x="628650" y="2217738"/>
          <a:ext cx="7886700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4" imgW="10153785" imgH="4591140" progId="Excel.Sheet.12">
                  <p:embed/>
                </p:oleObj>
              </mc:Choice>
              <mc:Fallback>
                <p:oleObj name="Worksheet" r:id="rId4" imgW="10153785" imgH="4591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2217738"/>
                        <a:ext cx="7886700" cy="356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244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2013-14 general fund</a:t>
            </a:r>
          </a:p>
        </p:txBody>
      </p:sp>
      <p:graphicFrame>
        <p:nvGraphicFramePr>
          <p:cNvPr id="12" name="Content Placeholder 11" descr="chart of general fund balances&#10;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158919"/>
              </p:ext>
            </p:extLst>
          </p:nvPr>
        </p:nvGraphicFramePr>
        <p:xfrm>
          <a:off x="1143000" y="2514600"/>
          <a:ext cx="6858000" cy="2514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Beginning Fund Balance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xx,xxx,xxx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Revenues and Other</a:t>
                      </a:r>
                      <a:r>
                        <a:rPr lang="en-US" baseline="0" dirty="0"/>
                        <a:t> Financing Sources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Expenditures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</a:t>
                      </a:r>
                      <a:r>
                        <a:rPr lang="en-US" dirty="0" err="1"/>
                        <a:t>xx,xxx,xxx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  Transfers 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 $xx,xxx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/>
                        <a:t>Ending Fund Balance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xx,xxx,xxx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93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Balance – 10 Year history</a:t>
            </a:r>
          </a:p>
        </p:txBody>
      </p:sp>
      <p:graphicFrame>
        <p:nvGraphicFramePr>
          <p:cNvPr id="4" name="Content Placeholder 3" descr="chart and graph of 10-year fund balance history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837492"/>
              </p:ext>
            </p:extLst>
          </p:nvPr>
        </p:nvGraphicFramePr>
        <p:xfrm>
          <a:off x="628650" y="2238375"/>
          <a:ext cx="7885113" cy="352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Worksheet" r:id="rId3" imgW="10458585" imgH="4676865" progId="Excel.Sheet.12">
                  <p:embed/>
                </p:oleObj>
              </mc:Choice>
              <mc:Fallback>
                <p:oleObj name="Worksheet" r:id="rId3" imgW="10458585" imgH="46768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650" y="2238375"/>
                        <a:ext cx="7885113" cy="3525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21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– 2 year comparison</a:t>
            </a:r>
          </a:p>
        </p:txBody>
      </p:sp>
      <p:graphicFrame>
        <p:nvGraphicFramePr>
          <p:cNvPr id="4" name="Content Placeholder 3" descr="chart of revenue for past two year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993747"/>
              </p:ext>
            </p:extLst>
          </p:nvPr>
        </p:nvGraphicFramePr>
        <p:xfrm>
          <a:off x="381000" y="1981200"/>
          <a:ext cx="8407401" cy="2966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6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2012-13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2013-14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Local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Local Non-Tax (Fees,</a:t>
                      </a:r>
                      <a:r>
                        <a:rPr lang="en-US" baseline="0" dirty="0"/>
                        <a:t> CAP, Food Service)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 General (Apportionment)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 Special (Special Ed, Transportation)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Federal</a:t>
                      </a:r>
                      <a:r>
                        <a:rPr lang="en-US" baseline="0" dirty="0"/>
                        <a:t> (Special Ed, Title 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  <a:r>
                        <a:rPr lang="en-US" baseline="0" dirty="0"/>
                        <a:t> Sources (Non-High, Grants)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X,XXX,XXX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Revenue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$XX,XXX,XXX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$XX,XXX,XXX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13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Expenditures by activity</a:t>
            </a:r>
          </a:p>
        </p:txBody>
      </p:sp>
      <p:graphicFrame>
        <p:nvGraphicFramePr>
          <p:cNvPr id="12" name="Object 11" descr="chart and graph of expenditures by activity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04181"/>
              </p:ext>
            </p:extLst>
          </p:nvPr>
        </p:nvGraphicFramePr>
        <p:xfrm>
          <a:off x="228599" y="1676400"/>
          <a:ext cx="9304421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Worksheet" r:id="rId3" imgW="10429943" imgH="4952910" progId="Excel.Sheet.12">
                  <p:embed/>
                </p:oleObj>
              </mc:Choice>
              <mc:Fallback>
                <p:oleObj name="Worksheet" r:id="rId3" imgW="10429943" imgH="49529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599" y="1676400"/>
                        <a:ext cx="9304421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48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EXPENDITURES BY OBJECT</a:t>
            </a:r>
          </a:p>
        </p:txBody>
      </p:sp>
      <p:graphicFrame>
        <p:nvGraphicFramePr>
          <p:cNvPr id="9" name="Object 8" descr="chart and graph of expenditures by object&#10;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89293"/>
              </p:ext>
            </p:extLst>
          </p:nvPr>
        </p:nvGraphicFramePr>
        <p:xfrm>
          <a:off x="228600" y="1676400"/>
          <a:ext cx="8686800" cy="46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Worksheet" r:id="rId3" imgW="10429943" imgH="5534115" progId="Excel.Sheet.12">
                  <p:embed/>
                </p:oleObj>
              </mc:Choice>
              <mc:Fallback>
                <p:oleObj name="Worksheet" r:id="rId3" imgW="10429943" imgH="55341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676400"/>
                        <a:ext cx="8686800" cy="46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25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BALANCE COMPOSITION</a:t>
            </a:r>
          </a:p>
        </p:txBody>
      </p:sp>
      <p:graphicFrame>
        <p:nvGraphicFramePr>
          <p:cNvPr id="4" name="Content Placeholder 3" descr="chart of fund balance composi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399521"/>
              </p:ext>
            </p:extLst>
          </p:nvPr>
        </p:nvGraphicFramePr>
        <p:xfrm>
          <a:off x="381000" y="2286000"/>
          <a:ext cx="8407400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  <a:r>
                        <a:rPr lang="en-US" baseline="0" dirty="0"/>
                        <a:t>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x,xxx,xxx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Restricted for Other Items (List</a:t>
                      </a:r>
                      <a:r>
                        <a:rPr lang="en-US" baseline="0" dirty="0"/>
                        <a:t> items included</a:t>
                      </a:r>
                      <a:r>
                        <a:rPr lang="en-US" dirty="0"/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$xx,xxx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Restricted for State Revenue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(List</a:t>
                      </a:r>
                      <a:r>
                        <a:rPr lang="en-US" baseline="0" dirty="0"/>
                        <a:t> items included</a:t>
                      </a:r>
                      <a:r>
                        <a:rPr lang="en-US" dirty="0"/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$xxx,xxx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$x,xxx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xx,xxx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  <a:r>
                        <a:rPr lang="en-US" baseline="0" dirty="0"/>
                        <a:t> 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</a:t>
                      </a:r>
                      <a:r>
                        <a:rPr lang="en-US" dirty="0" err="1"/>
                        <a:t>xxx,xxx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30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572</Words>
  <Application>Microsoft Office PowerPoint</Application>
  <PresentationFormat>On-screen Show (4:3)</PresentationFormat>
  <Paragraphs>163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Wingdings 2</vt:lpstr>
      <vt:lpstr>Office Theme</vt:lpstr>
      <vt:lpstr>Worksheet</vt:lpstr>
      <vt:lpstr>Sample School District No. 000</vt:lpstr>
      <vt:lpstr>Enrollment – 10 Year History</vt:lpstr>
      <vt:lpstr>Staffing – 10 year history</vt:lpstr>
      <vt:lpstr>2013-14 general fund</vt:lpstr>
      <vt:lpstr>Fund Balance – 10 Year history</vt:lpstr>
      <vt:lpstr>Revenue – 2 year comparison</vt:lpstr>
      <vt:lpstr>Expenditures by activity</vt:lpstr>
      <vt:lpstr>EXPENDITURES BY OBJECT</vt:lpstr>
      <vt:lpstr>FUND BALANCE COMPOSITION</vt:lpstr>
      <vt:lpstr>CAPITAL PROJECTS FUND</vt:lpstr>
      <vt:lpstr>Debt service fund</vt:lpstr>
      <vt:lpstr>Transportation vehicle fund</vt:lpstr>
      <vt:lpstr>Associated student body fund</vt:lpstr>
      <vt:lpstr>ASB ending fund balance by school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Year End Report</dc:title>
  <dc:creator>Denise Wolff</dc:creator>
  <cp:lastModifiedBy>Cindy Jouper</cp:lastModifiedBy>
  <cp:revision>88</cp:revision>
  <dcterms:created xsi:type="dcterms:W3CDTF">2006-08-16T00:00:00Z</dcterms:created>
  <dcterms:modified xsi:type="dcterms:W3CDTF">2020-05-17T15:11:17Z</dcterms:modified>
</cp:coreProperties>
</file>